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4" r:id="rId5"/>
  </p:sldMasterIdLst>
  <p:notesMasterIdLst>
    <p:notesMasterId r:id="rId17"/>
  </p:notesMasterIdLst>
  <p:handoutMasterIdLst>
    <p:handoutMasterId r:id="rId18"/>
  </p:handoutMasterIdLst>
  <p:sldIdLst>
    <p:sldId id="302" r:id="rId6"/>
    <p:sldId id="308" r:id="rId7"/>
    <p:sldId id="303" r:id="rId8"/>
    <p:sldId id="304" r:id="rId9"/>
    <p:sldId id="305" r:id="rId10"/>
    <p:sldId id="307" r:id="rId11"/>
    <p:sldId id="306" r:id="rId12"/>
    <p:sldId id="309" r:id="rId13"/>
    <p:sldId id="310" r:id="rId14"/>
    <p:sldId id="311" r:id="rId15"/>
    <p:sldId id="312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">
          <p15:clr>
            <a:srgbClr val="A4A3A4"/>
          </p15:clr>
        </p15:guide>
        <p15:guide id="2" orient="horz" pos="3144">
          <p15:clr>
            <a:srgbClr val="A4A3A4"/>
          </p15:clr>
        </p15:guide>
        <p15:guide id="3" pos="5671">
          <p15:clr>
            <a:srgbClr val="A4A3A4"/>
          </p15:clr>
        </p15:guide>
        <p15:guide id="4" pos="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6600"/>
    <a:srgbClr val="0072C6"/>
    <a:srgbClr val="00188F"/>
    <a:srgbClr val="4668C5"/>
    <a:srgbClr val="11309E"/>
    <a:srgbClr val="000000"/>
    <a:srgbClr val="505050"/>
    <a:srgbClr val="002050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467" autoAdjust="0"/>
    <p:restoredTop sz="78366" autoAdjust="0"/>
  </p:normalViewPr>
  <p:slideViewPr>
    <p:cSldViewPr snapToGrid="0" showGuides="1">
      <p:cViewPr varScale="1">
        <p:scale>
          <a:sx n="120" d="100"/>
          <a:sy n="120" d="100"/>
        </p:scale>
        <p:origin x="966" y="102"/>
      </p:cViewPr>
      <p:guideLst>
        <p:guide orient="horz" pos="88"/>
        <p:guide orient="horz" pos="3144"/>
        <p:guide pos="5671"/>
        <p:guide pos="8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1392" y="-31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67A3E-2D34-9847-8679-216836F8E328}" type="datetimeFigureOut">
              <a:rPr lang="en-US" smtClean="0">
                <a:latin typeface="Segoe UI"/>
              </a:rPr>
              <a:pPr/>
              <a:t>4/14/2015</a:t>
            </a:fld>
            <a:endParaRPr lang="en-US" dirty="0">
              <a:latin typeface="Segoe U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Segoe U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78964-8E2F-CB41-A93C-373CEC0B286D}" type="slidenum">
              <a:rPr lang="en-US" smtClean="0">
                <a:latin typeface="Segoe UI"/>
              </a:rPr>
              <a:pPr/>
              <a:t>‹#›</a:t>
            </a:fld>
            <a:endParaRPr lang="en-US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739868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/>
              </a:defRPr>
            </a:lvl1pPr>
          </a:lstStyle>
          <a:p>
            <a:fld id="{2DF6D019-4290-A542-A06F-E48032DCDA5D}" type="datetimeFigureOut">
              <a:rPr lang="en-US" smtClean="0"/>
              <a:pPr/>
              <a:t>4/14/2015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/>
              </a:defRPr>
            </a:lvl1pPr>
          </a:lstStyle>
          <a:p>
            <a:fld id="{811FAE85-20FE-844F-9354-E6E61F84E3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3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Segoe UI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Segoe UI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Segoe UI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Segoe UI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Segoe UI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45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Friends, I have a very simple question for you today…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you said to yourself, “There’s got to be a better way!”?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76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much would you pay for a library like this? $500?  $5,000?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50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MILLION</a:t>
            </a:r>
            <a:r>
              <a:rPr lang="en-US" baseline="0" dirty="0" smtClean="0"/>
              <a:t> DOLLARS?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3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909638"/>
            <a:ext cx="1828800" cy="1828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/>
            </a:endParaRPr>
          </a:p>
        </p:txBody>
      </p:sp>
      <p:sp>
        <p:nvSpPr>
          <p:cNvPr id="19" name="TextBox 18"/>
          <p:cNvSpPr txBox="1">
            <a:spLocks/>
          </p:cNvSpPr>
          <p:nvPr userDrawn="1"/>
        </p:nvSpPr>
        <p:spPr>
          <a:xfrm>
            <a:off x="0" y="916372"/>
            <a:ext cx="1828906" cy="1821240"/>
          </a:xfrm>
          <a:prstGeom prst="rect">
            <a:avLst/>
          </a:prstGeom>
          <a:noFill/>
        </p:spPr>
        <p:txBody>
          <a:bodyPr wrap="square" lIns="182880" tIns="91440" bIns="91440" rtlCol="0">
            <a:noAutofit/>
          </a:bodyPr>
          <a:lstStyle/>
          <a:p>
            <a:endParaRPr lang="en-US" sz="2200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828800" y="909638"/>
            <a:ext cx="7315200" cy="1828800"/>
          </a:xfrm>
          <a:prstGeom prst="rect">
            <a:avLst/>
          </a:prstGeom>
          <a:solidFill>
            <a:srgbClr val="0018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7285" y="914400"/>
            <a:ext cx="1783373" cy="1822450"/>
          </a:xfrm>
          <a:prstGeom prst="rect">
            <a:avLst/>
          </a:prstGeom>
        </p:spPr>
        <p:txBody>
          <a:bodyPr lIns="91440" tIns="91440" bIns="91440" anchor="t"/>
          <a:lstStyle>
            <a:lvl1pPr algn="l">
              <a:defRPr sz="22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1829607" y="913194"/>
            <a:ext cx="7314393" cy="1822298"/>
          </a:xfrm>
          <a:prstGeom prst="rect">
            <a:avLst/>
          </a:prstGeom>
        </p:spPr>
        <p:txBody>
          <a:bodyPr lIns="182880" tIns="91440" rIns="182880" bIns="91440" anchor="ctr"/>
          <a:lstStyle>
            <a:lvl1pPr algn="ctr">
              <a:spcBef>
                <a:spcPts val="1000"/>
              </a:spcBef>
              <a:buNone/>
              <a:defRPr sz="3600">
                <a:solidFill>
                  <a:srgbClr val="FFFFFF"/>
                </a:solidFill>
                <a:latin typeface="Segoe UI"/>
                <a:cs typeface="Segoe UI"/>
              </a:defRPr>
            </a:lvl1pPr>
            <a:lvl2pPr>
              <a:spcBef>
                <a:spcPts val="1000"/>
              </a:spcBef>
              <a:defRPr sz="1600">
                <a:solidFill>
                  <a:srgbClr val="FFFFFF"/>
                </a:solidFill>
                <a:latin typeface="Segoe UI"/>
                <a:cs typeface="Segoe UI"/>
              </a:defRPr>
            </a:lvl2pPr>
            <a:lvl3pPr>
              <a:spcBef>
                <a:spcPts val="1000"/>
              </a:spcBef>
              <a:defRPr sz="1400">
                <a:solidFill>
                  <a:srgbClr val="FFFFFF"/>
                </a:solidFill>
                <a:latin typeface="Segoe UI"/>
                <a:cs typeface="Segoe UI"/>
              </a:defRPr>
            </a:lvl3pPr>
            <a:lvl4pPr>
              <a:spcBef>
                <a:spcPts val="1000"/>
              </a:spcBef>
              <a:defRPr sz="1200">
                <a:solidFill>
                  <a:srgbClr val="FFFFFF"/>
                </a:solidFill>
                <a:latin typeface="Segoe UI"/>
                <a:cs typeface="Segoe UI"/>
              </a:defRPr>
            </a:lvl4pPr>
            <a:lvl5pPr>
              <a:spcBef>
                <a:spcPts val="1000"/>
              </a:spcBef>
              <a:defRPr sz="1000">
                <a:solidFill>
                  <a:srgbClr val="FFFFFF"/>
                </a:solidFill>
                <a:latin typeface="Segoe UI"/>
                <a:cs typeface="Segoe U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91398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47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91398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47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329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91398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91398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57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7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290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242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686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75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8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8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9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7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4690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37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085850"/>
            <a:ext cx="8363938" cy="1587999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12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io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909638"/>
            <a:ext cx="9144000" cy="1828800"/>
          </a:xfrm>
          <a:prstGeom prst="rect">
            <a:avLst/>
          </a:prstGeom>
          <a:solidFill>
            <a:srgbClr val="00188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/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57151" y="913194"/>
            <a:ext cx="9086850" cy="1822298"/>
          </a:xfrm>
          <a:prstGeom prst="rect">
            <a:avLst/>
          </a:prstGeom>
        </p:spPr>
        <p:txBody>
          <a:bodyPr lIns="182880" tIns="91440" rIns="182880" bIns="91440" anchor="ctr"/>
          <a:lstStyle>
            <a:lvl1pPr algn="ctr">
              <a:spcBef>
                <a:spcPts val="1000"/>
              </a:spcBef>
              <a:buNone/>
              <a:defRPr sz="3600">
                <a:solidFill>
                  <a:srgbClr val="FFFFFF"/>
                </a:solidFill>
                <a:latin typeface="Segoe UI"/>
                <a:cs typeface="Segoe UI"/>
              </a:defRPr>
            </a:lvl1pPr>
            <a:lvl2pPr>
              <a:spcBef>
                <a:spcPts val="1000"/>
              </a:spcBef>
              <a:defRPr sz="1600">
                <a:solidFill>
                  <a:srgbClr val="FFFFFF"/>
                </a:solidFill>
                <a:latin typeface="Segoe UI"/>
                <a:cs typeface="Segoe UI"/>
              </a:defRPr>
            </a:lvl2pPr>
            <a:lvl3pPr>
              <a:spcBef>
                <a:spcPts val="1000"/>
              </a:spcBef>
              <a:defRPr sz="1400">
                <a:solidFill>
                  <a:srgbClr val="FFFFFF"/>
                </a:solidFill>
                <a:latin typeface="Segoe UI"/>
                <a:cs typeface="Segoe UI"/>
              </a:defRPr>
            </a:lvl3pPr>
            <a:lvl4pPr>
              <a:spcBef>
                <a:spcPts val="1000"/>
              </a:spcBef>
              <a:defRPr sz="1200">
                <a:solidFill>
                  <a:srgbClr val="FFFFFF"/>
                </a:solidFill>
                <a:latin typeface="Segoe UI"/>
                <a:cs typeface="Segoe UI"/>
              </a:defRPr>
            </a:lvl4pPr>
            <a:lvl5pPr>
              <a:spcBef>
                <a:spcPts val="1000"/>
              </a:spcBef>
              <a:defRPr sz="1000">
                <a:solidFill>
                  <a:srgbClr val="FFFFFF"/>
                </a:solidFill>
                <a:latin typeface="Segoe UI"/>
                <a:cs typeface="Segoe U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69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49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01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87999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19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87999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24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11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81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3" r:id="rId2"/>
    <p:sldLayoutId id="2147483671" r:id="rId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35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971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34" marR="0" indent="-252134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62" marR="0" indent="-177428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314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40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49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plaist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jpg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nuget.org/packages/serilog" TargetMode="External"/><Relationship Id="rId5" Type="http://schemas.openxmlformats.org/officeDocument/2006/relationships/hyperlink" Target="https://github.com/serilog/serilog" TargetMode="External"/><Relationship Id="rId4" Type="http://schemas.openxmlformats.org/officeDocument/2006/relationships/hyperlink" Target="http://serilog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plaist@microsoft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/>
            <a:r>
              <a:rPr lang="en-US" dirty="0" err="1" smtClean="0">
                <a:latin typeface="+mj-lt"/>
              </a:rPr>
              <a:t>Serilog</a:t>
            </a:r>
            <a:endParaRPr lang="en-US" dirty="0" smtClean="0">
              <a:latin typeface="+mj-lt"/>
            </a:endParaRPr>
          </a:p>
          <a:p>
            <a:pPr marL="0" indent="0" algn="l"/>
            <a:r>
              <a:rPr lang="en-US" sz="1800" dirty="0" smtClean="0">
                <a:latin typeface="+mj-lt"/>
              </a:rPr>
              <a:t>The best logging library for .NET you’ve never heard of</a:t>
            </a:r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5291" y="3628415"/>
            <a:ext cx="2512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Daniel Plaisted</a:t>
            </a:r>
          </a:p>
          <a:p>
            <a:r>
              <a:rPr lang="en-US" dirty="0" smtClean="0">
                <a:latin typeface="+mj-lt"/>
              </a:rPr>
              <a:t>.NET Framework</a:t>
            </a:r>
          </a:p>
          <a:p>
            <a:r>
              <a:rPr lang="en-US" dirty="0" smtClean="0">
                <a:latin typeface="+mj-lt"/>
                <a:hlinkClick r:id="rId3"/>
              </a:rPr>
              <a:t>daplaist@microsoft.com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  @</a:t>
            </a:r>
            <a:r>
              <a:rPr lang="en-US" dirty="0" err="1" smtClean="0">
                <a:latin typeface="+mj-lt"/>
              </a:rPr>
              <a:t>dsplaisted</a:t>
            </a:r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91" y="4435124"/>
            <a:ext cx="435183" cy="4351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0" t="20683" r="24701" b="512"/>
          <a:stretch/>
        </p:blipFill>
        <p:spPr>
          <a:xfrm>
            <a:off x="0" y="3313661"/>
            <a:ext cx="1682976" cy="1829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841" y="913194"/>
            <a:ext cx="1904159" cy="182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0" y="469900"/>
            <a:ext cx="192024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41" y="700434"/>
            <a:ext cx="5607611" cy="3454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2496345"/>
            <a:ext cx="2438400" cy="20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42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" y="303486"/>
            <a:ext cx="1904159" cy="182229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45634" y="303486"/>
            <a:ext cx="6167066" cy="1514261"/>
          </a:xfrm>
        </p:spPr>
        <p:txBody>
          <a:bodyPr/>
          <a:lstStyle/>
          <a:p>
            <a:pPr marL="0" indent="0">
              <a:buNone/>
            </a:pPr>
            <a:r>
              <a:rPr lang="en-US" sz="9600" dirty="0" err="1" smtClean="0"/>
              <a:t>Serilog</a:t>
            </a:r>
            <a:endParaRPr lang="en-US" sz="9600" dirty="0"/>
          </a:p>
        </p:txBody>
      </p:sp>
      <p:sp>
        <p:nvSpPr>
          <p:cNvPr id="5" name="Explosion 1 4"/>
          <p:cNvSpPr/>
          <p:nvPr/>
        </p:nvSpPr>
        <p:spPr bwMode="auto">
          <a:xfrm>
            <a:off x="6483460" y="362658"/>
            <a:ext cx="2326585" cy="1455089"/>
          </a:xfrm>
          <a:prstGeom prst="irregularSeal1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chemeClr val="tx2"/>
                </a:solidFill>
              </a:rPr>
              <a:t>Act now!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Explosion 1 6"/>
          <p:cNvSpPr/>
          <p:nvPr/>
        </p:nvSpPr>
        <p:spPr bwMode="auto">
          <a:xfrm>
            <a:off x="201930" y="2441052"/>
            <a:ext cx="3555560" cy="2339008"/>
          </a:xfrm>
          <a:prstGeom prst="irregularSeal1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chemeClr val="tx2"/>
                </a:solidFill>
              </a:rPr>
              <a:t>Absolutely free!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927945" y="2512955"/>
            <a:ext cx="4824169" cy="199490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52134" marR="0" indent="-252134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4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29562" marR="0" indent="-177428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8314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7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56403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32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24493" marR="0" indent="-16809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32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074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97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920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843" indent="-171462" algn="l" defTabSz="6858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+mn-lt"/>
                <a:hlinkClick r:id="rId4"/>
              </a:rPr>
              <a:t>serilog.net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  <a:hlinkClick r:id="rId5"/>
              </a:rPr>
              <a:t>github.com/</a:t>
            </a:r>
            <a:r>
              <a:rPr lang="en-US" dirty="0" err="1" smtClean="0">
                <a:latin typeface="+mn-lt"/>
                <a:hlinkClick r:id="rId5"/>
              </a:rPr>
              <a:t>serilog</a:t>
            </a:r>
            <a:r>
              <a:rPr lang="en-US" dirty="0" smtClean="0">
                <a:latin typeface="+mn-lt"/>
                <a:hlinkClick r:id="rId5"/>
              </a:rPr>
              <a:t>/</a:t>
            </a:r>
            <a:r>
              <a:rPr lang="en-US" dirty="0" err="1" smtClean="0">
                <a:latin typeface="+mn-lt"/>
                <a:hlinkClick r:id="rId5"/>
              </a:rPr>
              <a:t>serilog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  <a:hlinkClick r:id="rId6"/>
              </a:rPr>
              <a:t>www.nuget.org/packages/ </a:t>
            </a:r>
            <a:r>
              <a:rPr lang="en-US" dirty="0" err="1" smtClean="0">
                <a:latin typeface="+mn-lt"/>
                <a:hlinkClick r:id="rId6"/>
              </a:rPr>
              <a:t>serilog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1052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/>
            <a:r>
              <a:rPr lang="en-US" dirty="0" err="1" smtClean="0">
                <a:latin typeface="+mj-lt"/>
              </a:rPr>
              <a:t>Serilog</a:t>
            </a:r>
            <a:endParaRPr lang="en-US" dirty="0" smtClean="0">
              <a:latin typeface="+mj-lt"/>
            </a:endParaRPr>
          </a:p>
          <a:p>
            <a:pPr marL="0" indent="0" algn="l"/>
            <a:r>
              <a:rPr lang="en-US" sz="1800" dirty="0" smtClean="0">
                <a:latin typeface="+mj-lt"/>
              </a:rPr>
              <a:t>The best logging library for .NET you’ve never heard of</a:t>
            </a:r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1153" y="3628415"/>
            <a:ext cx="2512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Daniel Plaisted</a:t>
            </a:r>
          </a:p>
          <a:p>
            <a:r>
              <a:rPr lang="en-US" dirty="0" smtClean="0">
                <a:latin typeface="+mj-lt"/>
              </a:rPr>
              <a:t>.NET Framework</a:t>
            </a:r>
          </a:p>
          <a:p>
            <a:r>
              <a:rPr lang="en-US" dirty="0" smtClean="0">
                <a:latin typeface="+mj-lt"/>
                <a:hlinkClick r:id="rId3"/>
              </a:rPr>
              <a:t>daplaist@microsoft.com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    @</a:t>
            </a:r>
            <a:r>
              <a:rPr lang="en-US" dirty="0" err="1" smtClean="0">
                <a:latin typeface="+mj-lt"/>
              </a:rPr>
              <a:t>dsplaisted</a:t>
            </a:r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53" y="4435124"/>
            <a:ext cx="435183" cy="435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841" y="913194"/>
            <a:ext cx="1904159" cy="1822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3661"/>
            <a:ext cx="2290845" cy="18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77" y="1657872"/>
            <a:ext cx="4202723" cy="34856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0827"/>
            <a:ext cx="475306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Are you satisfied with your current logging solution?</a:t>
            </a:r>
            <a:endParaRPr lang="en-US" sz="5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941277" y="0"/>
            <a:ext cx="4202723" cy="165787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20338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339" y="0"/>
            <a:ext cx="9221516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4753069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Have you been </a:t>
            </a:r>
            <a:r>
              <a:rPr lang="en-US" sz="4800" dirty="0"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frustrated</a:t>
            </a:r>
            <a:r>
              <a:rPr 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trying to make sense of thousands and thousands of lines of log files?</a:t>
            </a:r>
          </a:p>
        </p:txBody>
      </p:sp>
    </p:spTree>
    <p:extLst>
      <p:ext uri="{BB962C8B-B14F-4D97-AF65-F5344CB8AC3E}">
        <p14:creationId xmlns:p14="http://schemas.microsoft.com/office/powerpoint/2010/main" val="32019499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32030" y="1869524"/>
            <a:ext cx="8581147" cy="526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LogManager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.Configuration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config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Are you forced to use</a:t>
            </a:r>
            <a:endParaRPr lang="en-US" sz="54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41022" y="3609796"/>
            <a:ext cx="7262301" cy="132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_logger =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LogManager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.GetLogger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typeof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MyClass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).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FullName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</a:rPr>
              <a:t>);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030" y="1024358"/>
            <a:ext cx="697215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dirty="0" smtClean="0">
                <a:solidFill>
                  <a:srgbClr val="FF6600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global configuration…</a:t>
            </a:r>
            <a:endParaRPr lang="en-US" sz="4800" dirty="0">
              <a:solidFill>
                <a:srgbClr val="FF6600"/>
              </a:solidFill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6415" y="2778799"/>
            <a:ext cx="792758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4800" dirty="0" smtClean="0">
                <a:solidFill>
                  <a:srgbClr val="FF6600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…and static state?</a:t>
            </a:r>
            <a:endParaRPr lang="en-US" sz="4800" dirty="0">
              <a:solidFill>
                <a:srgbClr val="FF6600"/>
              </a:solidFill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0" y="1754327"/>
            <a:ext cx="5803406" cy="773787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878035" y="3609796"/>
            <a:ext cx="2539093" cy="641645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414829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78186" y="0"/>
            <a:ext cx="4065814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 you long for an </a:t>
            </a:r>
            <a:r>
              <a:rPr lang="en-US" sz="4800" dirty="0">
                <a:solidFill>
                  <a:srgbClr val="92D05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intuitive</a:t>
            </a:r>
            <a:r>
              <a:rPr 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4800" dirty="0">
                <a:solidFill>
                  <a:schemeClr val="bg1">
                    <a:lumMod val="5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elegant</a:t>
            </a:r>
            <a:r>
              <a:rPr 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logging API?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0406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916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77" y="296683"/>
            <a:ext cx="6066846" cy="455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6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86609" y="891882"/>
            <a:ext cx="6755462" cy="2932695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Simple API that is a joy to use</a:t>
            </a:r>
          </a:p>
          <a:p>
            <a:r>
              <a:rPr lang="en-US" dirty="0" smtClean="0">
                <a:latin typeface="+mn-lt"/>
              </a:rPr>
              <a:t>Structured data to preserve your data’s semantics</a:t>
            </a:r>
          </a:p>
          <a:p>
            <a:r>
              <a:rPr lang="en-US" dirty="0" smtClean="0">
                <a:latin typeface="+mn-lt"/>
              </a:rPr>
              <a:t>Can log to any target you can imagine</a:t>
            </a:r>
          </a:p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" y="971395"/>
            <a:ext cx="1904159" cy="182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23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0" y="469900"/>
            <a:ext cx="1920240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" y="2496345"/>
            <a:ext cx="2438400" cy="20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71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VPS13 PPT Template">
  <a:themeElements>
    <a:clrScheme name="MVPS13 Theme">
      <a:dk1>
        <a:srgbClr val="FFFFFE"/>
      </a:dk1>
      <a:lt1>
        <a:srgbClr val="FFFFFF"/>
      </a:lt1>
      <a:dk2>
        <a:srgbClr val="002050"/>
      </a:dk2>
      <a:lt2>
        <a:srgbClr val="000000"/>
      </a:lt2>
      <a:accent1>
        <a:srgbClr val="00BCF2"/>
      </a:accent1>
      <a:accent2>
        <a:srgbClr val="0072C6"/>
      </a:accent2>
      <a:accent3>
        <a:srgbClr val="00B294"/>
      </a:accent3>
      <a:accent4>
        <a:srgbClr val="00188F"/>
      </a:accent4>
      <a:accent5>
        <a:srgbClr val="6DC2E9"/>
      </a:accent5>
      <a:accent6>
        <a:srgbClr val="7FBA00"/>
      </a:accent6>
      <a:hlink>
        <a:srgbClr val="00BCF2"/>
      </a:hlink>
      <a:folHlink>
        <a:srgbClr val="00BCF2"/>
      </a:folHlink>
    </a:clrScheme>
    <a:fontScheme name="Segoe UI">
      <a:majorFont>
        <a:latin typeface="Segoe U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Segoe UI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5-30404_TR16_BO_CT_Template_16x9">
  <a:themeElements>
    <a:clrScheme name="MVP Summit colors">
      <a:dk1>
        <a:srgbClr val="FFFFFE"/>
      </a:dk1>
      <a:lt1>
        <a:srgbClr val="FFFFFF"/>
      </a:lt1>
      <a:dk2>
        <a:srgbClr val="002050"/>
      </a:dk2>
      <a:lt2>
        <a:srgbClr val="000000"/>
      </a:lt2>
      <a:accent1>
        <a:srgbClr val="00BCF2"/>
      </a:accent1>
      <a:accent2>
        <a:srgbClr val="0072C6"/>
      </a:accent2>
      <a:accent3>
        <a:srgbClr val="00B294"/>
      </a:accent3>
      <a:accent4>
        <a:srgbClr val="00188F"/>
      </a:accent4>
      <a:accent5>
        <a:srgbClr val="6DC2E9"/>
      </a:accent5>
      <a:accent6>
        <a:srgbClr val="7FBA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16_BO_CT_Template_16x9.potx" id="{05790B7F-9C8A-4494-AA7C-1F0E14ABDB8A}" vid="{5189F93C-271B-4C72-BA44-3870AC796CE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verageRating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5C8B127C334F4597E5B5099723304F" ma:contentTypeVersion="2" ma:contentTypeDescription="Create a new document." ma:contentTypeScope="" ma:versionID="159ac2b936b366a92af00d74da19a68e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ef358c0a6f9e483e2c673ef4da092f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AverageRating" minOccurs="0"/>
                <xsd:element ref="ns1:Rating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9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0" nillable="true" ma:displayName="Number of Ratings" ma:decimals="0" ma:description="Number of ratings submitted" ma:internalName="RatingCount" ma:readOnly="tru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 ma:index="8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6B9633-67CC-4D4D-9C17-AD03D97AAF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AF8286-4A27-4A85-9DAB-D6EA4243832C}">
  <ds:schemaRefs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6F0B2D7-BF82-4484-885F-52E7A95501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14720</TotalTime>
  <Words>192</Words>
  <Application>Microsoft Office PowerPoint</Application>
  <PresentationFormat>On-screen Show (16:9)</PresentationFormat>
  <Paragraphs>41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Consolas</vt:lpstr>
      <vt:lpstr>Segoe UI</vt:lpstr>
      <vt:lpstr>Segoe UI Light</vt:lpstr>
      <vt:lpstr>Wingdings</vt:lpstr>
      <vt:lpstr>MVPS13 PPT Template</vt:lpstr>
      <vt:lpstr>5-30404_TR16_BO_CT_Template_16x9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Prentice Design, Inc.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.NET apps</dc:title>
  <dc:subject/>
  <dc:creator>daplaist@microsoft.com</dc:creator>
  <cp:keywords/>
  <dc:description/>
  <cp:lastModifiedBy>Daniel Plaisted</cp:lastModifiedBy>
  <cp:revision>537</cp:revision>
  <dcterms:created xsi:type="dcterms:W3CDTF">2013-01-16T17:35:13Z</dcterms:created>
  <dcterms:modified xsi:type="dcterms:W3CDTF">2015-04-14T23:18:26Z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0x0101001C5C8B127C334F4597E5B5099723304F</vt:lpwstr>
  </property>
</Properties>
</file>